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Nuni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Comfortaa Regular"/>
      <p:regular r:id="rId42"/>
      <p:bold r:id="rId43"/>
    </p:embeddedFont>
    <p:embeddedFont>
      <p:font typeface="Montserrat Light"/>
      <p:regular r:id="rId44"/>
      <p:bold r:id="rId45"/>
      <p:italic r:id="rId46"/>
      <p:boldItalic r:id="rId47"/>
    </p:embeddedFont>
    <p:embeddedFont>
      <p:font typeface="Comfortaa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5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42" Type="http://schemas.openxmlformats.org/officeDocument/2006/relationships/font" Target="fonts/ComfortaaRegular-regular.fntdata"/><Relationship Id="rId41" Type="http://schemas.openxmlformats.org/officeDocument/2006/relationships/font" Target="fonts/MontserratMedium-boldItalic.fntdata"/><Relationship Id="rId44" Type="http://schemas.openxmlformats.org/officeDocument/2006/relationships/font" Target="fonts/MontserratLight-regular.fntdata"/><Relationship Id="rId43" Type="http://schemas.openxmlformats.org/officeDocument/2006/relationships/font" Target="fonts/ComfortaaRegular-bold.fntdata"/><Relationship Id="rId46" Type="http://schemas.openxmlformats.org/officeDocument/2006/relationships/font" Target="fonts/MontserratLight-italic.fntdata"/><Relationship Id="rId45" Type="http://schemas.openxmlformats.org/officeDocument/2006/relationships/font" Target="fonts/Montserrat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Comfortaa-regular.fntdata"/><Relationship Id="rId47" Type="http://schemas.openxmlformats.org/officeDocument/2006/relationships/font" Target="fonts/MontserratLight-boldItalic.fntdata"/><Relationship Id="rId49" Type="http://schemas.openxmlformats.org/officeDocument/2006/relationships/font" Target="fonts/Comfortaa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33" Type="http://schemas.openxmlformats.org/officeDocument/2006/relationships/font" Target="fonts/Nunito-boldItalic.fntdata"/><Relationship Id="rId32" Type="http://schemas.openxmlformats.org/officeDocument/2006/relationships/font" Target="fonts/Nunito-italic.fntdata"/><Relationship Id="rId35" Type="http://schemas.openxmlformats.org/officeDocument/2006/relationships/font" Target="fonts/Montserrat-bold.fntdata"/><Relationship Id="rId34" Type="http://schemas.openxmlformats.org/officeDocument/2006/relationships/font" Target="fonts/Montserrat-regular.fntdata"/><Relationship Id="rId37" Type="http://schemas.openxmlformats.org/officeDocument/2006/relationships/font" Target="fonts/Montserrat-boldItalic.fntdata"/><Relationship Id="rId36" Type="http://schemas.openxmlformats.org/officeDocument/2006/relationships/font" Target="fonts/Montserrat-italic.fntdata"/><Relationship Id="rId39" Type="http://schemas.openxmlformats.org/officeDocument/2006/relationships/font" Target="fonts/MontserratMedium-bold.fntdata"/><Relationship Id="rId38" Type="http://schemas.openxmlformats.org/officeDocument/2006/relationships/font" Target="fonts/MontserratMedium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29" Type="http://schemas.openxmlformats.org/officeDocument/2006/relationships/font" Target="fonts/MontserratSemiBold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cb895e061_2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cb895e061_2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cbd45e0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cbd45e0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cb895e061_2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6cb895e061_2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cb895e061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cb895e061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cda01c289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cda01c289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cf8e017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cf8e017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6cc5180fe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6cc5180fe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cf8e0173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cf8e0173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cf8e0173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cf8e0173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cf8e0173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6cf8e0173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6cf8e0173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6cf8e0173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cb895e061_2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cb895e061_2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cb895e061_2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cb895e061_2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cf8e0173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cf8e0173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cb895e061_2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cb895e061_2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cf8e01730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cf8e0173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cb895e061_2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cb895e061_2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cf8e0173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cf8e0173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11" Type="http://schemas.openxmlformats.org/officeDocument/2006/relationships/image" Target="../media/image18.png"/><Relationship Id="rId10" Type="http://schemas.openxmlformats.org/officeDocument/2006/relationships/image" Target="../media/image17.png"/><Relationship Id="rId12" Type="http://schemas.openxmlformats.org/officeDocument/2006/relationships/image" Target="../media/image19.png"/><Relationship Id="rId9" Type="http://schemas.openxmlformats.org/officeDocument/2006/relationships/image" Target="../media/image20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Relationship Id="rId8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8175" y="943500"/>
            <a:ext cx="3567750" cy="3256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5"/>
          <p:cNvCxnSpPr/>
          <p:nvPr/>
        </p:nvCxnSpPr>
        <p:spPr>
          <a:xfrm>
            <a:off x="1839525" y="193650"/>
            <a:ext cx="0" cy="33285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5"/>
          <p:cNvCxnSpPr/>
          <p:nvPr/>
        </p:nvCxnSpPr>
        <p:spPr>
          <a:xfrm>
            <a:off x="1839525" y="4047900"/>
            <a:ext cx="0" cy="8301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5"/>
          <p:cNvCxnSpPr/>
          <p:nvPr/>
        </p:nvCxnSpPr>
        <p:spPr>
          <a:xfrm rot="10800000">
            <a:off x="6832900" y="1598125"/>
            <a:ext cx="0" cy="31944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5"/>
          <p:cNvCxnSpPr/>
          <p:nvPr/>
        </p:nvCxnSpPr>
        <p:spPr>
          <a:xfrm rot="10800000">
            <a:off x="6832900" y="242050"/>
            <a:ext cx="0" cy="8301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/>
          <p:nvPr/>
        </p:nvSpPr>
        <p:spPr>
          <a:xfrm>
            <a:off x="3332250" y="-5075"/>
            <a:ext cx="5811900" cy="147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34"/>
          <p:cNvGrpSpPr/>
          <p:nvPr/>
        </p:nvGrpSpPr>
        <p:grpSpPr>
          <a:xfrm>
            <a:off x="0" y="0"/>
            <a:ext cx="3524850" cy="5143500"/>
            <a:chOff x="-533400" y="0"/>
            <a:chExt cx="3524850" cy="5143500"/>
          </a:xfrm>
        </p:grpSpPr>
        <p:pic>
          <p:nvPicPr>
            <p:cNvPr id="166" name="Google Shape;166;p34"/>
            <p:cNvPicPr preferRelativeResize="0"/>
            <p:nvPr/>
          </p:nvPicPr>
          <p:blipFill rotWithShape="1">
            <a:blip r:embed="rId3">
              <a:alphaModFix/>
            </a:blip>
            <a:srcRect b="12293" l="29157" r="45389" t="18406"/>
            <a:stretch/>
          </p:blipFill>
          <p:spPr>
            <a:xfrm>
              <a:off x="-533400" y="0"/>
              <a:ext cx="3360401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34"/>
            <p:cNvSpPr txBox="1"/>
            <p:nvPr/>
          </p:nvSpPr>
          <p:spPr>
            <a:xfrm>
              <a:off x="-421350" y="4189075"/>
              <a:ext cx="3412800" cy="8088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4980000" dist="28575">
                <a:srgbClr val="000000">
                  <a:alpha val="42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30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Diana Galeano</a:t>
              </a:r>
              <a:endParaRPr b="1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68" name="Google Shape;168;p34"/>
            <p:cNvSpPr txBox="1"/>
            <p:nvPr/>
          </p:nvSpPr>
          <p:spPr>
            <a:xfrm>
              <a:off x="-345150" y="4639500"/>
              <a:ext cx="996000" cy="3585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4980000" dist="28575">
                <a:srgbClr val="000000">
                  <a:alpha val="42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23 años</a:t>
              </a:r>
              <a:endPara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69" name="Google Shape;169;p34"/>
            <p:cNvSpPr txBox="1"/>
            <p:nvPr/>
          </p:nvSpPr>
          <p:spPr>
            <a:xfrm>
              <a:off x="594525" y="4639500"/>
              <a:ext cx="1881300" cy="3585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4980000" dist="28575">
                <a:srgbClr val="000000">
                  <a:alpha val="42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San Miguel</a:t>
              </a:r>
              <a:endPara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70" name="Google Shape;170;p34"/>
          <p:cNvSpPr txBox="1"/>
          <p:nvPr/>
        </p:nvSpPr>
        <p:spPr>
          <a:xfrm>
            <a:off x="3524850" y="94175"/>
            <a:ext cx="13818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ACERCA DE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1" name="Google Shape;171;p34"/>
          <p:cNvSpPr txBox="1"/>
          <p:nvPr/>
        </p:nvSpPr>
        <p:spPr>
          <a:xfrm>
            <a:off x="3524850" y="361225"/>
            <a:ext cx="32748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Estudiante de comunicaciones, 5to ciclo de la PUCP. Vive con sus padres.</a:t>
            </a:r>
            <a:endParaRPr sz="10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Es freelancer en una agencia de diseño.</a:t>
            </a:r>
            <a:endParaRPr sz="10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Es activa socialmente, su red social favorita es Instagram. Le gusta visitar ferias independientes</a:t>
            </a:r>
            <a:endParaRPr sz="10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2" name="Google Shape;172;p34"/>
          <p:cNvSpPr txBox="1"/>
          <p:nvPr/>
        </p:nvSpPr>
        <p:spPr>
          <a:xfrm>
            <a:off x="48100" y="139650"/>
            <a:ext cx="16836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s" sz="10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s" sz="12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 gusta los ambientes divertidos y crear conversaciones interesantes.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34"/>
          <p:cNvSpPr txBox="1"/>
          <p:nvPr/>
        </p:nvSpPr>
        <p:spPr>
          <a:xfrm>
            <a:off x="3646050" y="1458150"/>
            <a:ext cx="16836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MOTIVACIONES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4" name="Google Shape;174;p34"/>
          <p:cNvSpPr txBox="1"/>
          <p:nvPr/>
        </p:nvSpPr>
        <p:spPr>
          <a:xfrm>
            <a:off x="3646050" y="1708850"/>
            <a:ext cx="1683600" cy="1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C</a:t>
            </a:r>
            <a:r>
              <a:rPr lang="es" sz="1000">
                <a:latin typeface="Nunito"/>
                <a:ea typeface="Nunito"/>
                <a:cs typeface="Nunito"/>
                <a:sym typeface="Nunito"/>
              </a:rPr>
              <a:t>onocer emprendimientos creativos.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Usar </a:t>
            </a:r>
            <a:r>
              <a:rPr lang="es" sz="1000">
                <a:latin typeface="Nunito"/>
                <a:ea typeface="Nunito"/>
                <a:cs typeface="Nunito"/>
                <a:sym typeface="Nunito"/>
              </a:rPr>
              <a:t>polos que vayan acorde a lo que siente y opina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Recibir comentarios  sobre los polos que usa.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Buscar inspiración de diseños en distintas marcas.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    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5" name="Google Shape;175;p34"/>
          <p:cNvSpPr txBox="1"/>
          <p:nvPr/>
        </p:nvSpPr>
        <p:spPr>
          <a:xfrm>
            <a:off x="3448650" y="1713950"/>
            <a:ext cx="2379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   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6" name="Google Shape;176;p34"/>
          <p:cNvSpPr txBox="1"/>
          <p:nvPr/>
        </p:nvSpPr>
        <p:spPr>
          <a:xfrm>
            <a:off x="3448650" y="2113863"/>
            <a:ext cx="2091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   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7" name="Google Shape;177;p34"/>
          <p:cNvSpPr txBox="1"/>
          <p:nvPr/>
        </p:nvSpPr>
        <p:spPr>
          <a:xfrm>
            <a:off x="3448650" y="2637363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   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8" name="Google Shape;178;p34"/>
          <p:cNvSpPr txBox="1"/>
          <p:nvPr/>
        </p:nvSpPr>
        <p:spPr>
          <a:xfrm>
            <a:off x="5556588" y="1458150"/>
            <a:ext cx="18459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NECESIDADES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9" name="Google Shape;179;p34"/>
          <p:cNvSpPr txBox="1"/>
          <p:nvPr/>
        </p:nvSpPr>
        <p:spPr>
          <a:xfrm>
            <a:off x="5548075" y="1708850"/>
            <a:ext cx="1683600" cy="23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Información clara, simple y precisa en una compra online.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Ropa cómoda y chévere. Diseños divertidos y originales.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Una compra online segura, rápida y práctica.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Diseño visual atractivo en distintos sitios webs..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0" name="Google Shape;180;p34"/>
          <p:cNvSpPr txBox="1"/>
          <p:nvPr/>
        </p:nvSpPr>
        <p:spPr>
          <a:xfrm>
            <a:off x="5339700" y="1707150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1" name="Google Shape;181;p34"/>
          <p:cNvSpPr txBox="1"/>
          <p:nvPr/>
        </p:nvSpPr>
        <p:spPr>
          <a:xfrm>
            <a:off x="5339700" y="2246425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2" name="Google Shape;182;p34"/>
          <p:cNvSpPr txBox="1"/>
          <p:nvPr/>
        </p:nvSpPr>
        <p:spPr>
          <a:xfrm>
            <a:off x="5339700" y="2810738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3" name="Google Shape;183;p34"/>
          <p:cNvSpPr txBox="1"/>
          <p:nvPr/>
        </p:nvSpPr>
        <p:spPr>
          <a:xfrm>
            <a:off x="7443225" y="1458150"/>
            <a:ext cx="16836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FRUSTRACIONES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4" name="Google Shape;184;p34"/>
          <p:cNvSpPr txBox="1"/>
          <p:nvPr/>
        </p:nvSpPr>
        <p:spPr>
          <a:xfrm>
            <a:off x="7446651" y="1708850"/>
            <a:ext cx="1683600" cy="23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Procesos largos de compra online.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No encontrar información sobre talla y dimensiones de una prenda que le guste.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Comprar algo de mala calidad.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No entender el proceso de navegación de un sitio web.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5" name="Google Shape;185;p34"/>
          <p:cNvSpPr txBox="1"/>
          <p:nvPr/>
        </p:nvSpPr>
        <p:spPr>
          <a:xfrm>
            <a:off x="7230750" y="1713113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6" name="Google Shape;186;p34"/>
          <p:cNvSpPr txBox="1"/>
          <p:nvPr/>
        </p:nvSpPr>
        <p:spPr>
          <a:xfrm>
            <a:off x="7230750" y="2117563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7" name="Google Shape;187;p34"/>
          <p:cNvSpPr txBox="1"/>
          <p:nvPr/>
        </p:nvSpPr>
        <p:spPr>
          <a:xfrm>
            <a:off x="7230750" y="2822650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8" name="Google Shape;188;p34"/>
          <p:cNvSpPr txBox="1"/>
          <p:nvPr/>
        </p:nvSpPr>
        <p:spPr>
          <a:xfrm>
            <a:off x="6646975" y="3969125"/>
            <a:ext cx="23289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APLICACIONES FAVORITAS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" name="Google Shape;189;p34"/>
          <p:cNvSpPr txBox="1"/>
          <p:nvPr/>
        </p:nvSpPr>
        <p:spPr>
          <a:xfrm>
            <a:off x="3649500" y="3969125"/>
            <a:ext cx="23988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INTERESES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0" name="Google Shape;190;p34"/>
          <p:cNvSpPr txBox="1"/>
          <p:nvPr/>
        </p:nvSpPr>
        <p:spPr>
          <a:xfrm>
            <a:off x="3649500" y="4218125"/>
            <a:ext cx="27363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Compartir memes, seguir tendencias y coyuntura en redes sociales. Salir con sus amigos. Y disfrutar de buena música.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    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1" name="Google Shape;191;p34"/>
          <p:cNvCxnSpPr/>
          <p:nvPr/>
        </p:nvCxnSpPr>
        <p:spPr>
          <a:xfrm>
            <a:off x="3646050" y="3943925"/>
            <a:ext cx="53898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2" name="Google Shape;19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3752" y="4294322"/>
            <a:ext cx="472422" cy="4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7241" y="4386078"/>
            <a:ext cx="288900" cy="288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07027" y="4379227"/>
            <a:ext cx="302604" cy="302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4"/>
          <p:cNvPicPr preferRelativeResize="0"/>
          <p:nvPr/>
        </p:nvPicPr>
        <p:blipFill rotWithShape="1">
          <a:blip r:embed="rId7">
            <a:alphaModFix/>
          </a:blip>
          <a:srcRect b="0" l="26340" r="30414" t="0"/>
          <a:stretch/>
        </p:blipFill>
        <p:spPr>
          <a:xfrm>
            <a:off x="8457462" y="4379157"/>
            <a:ext cx="472421" cy="302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99534" y="4379227"/>
            <a:ext cx="302604" cy="3025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" name="Google Shape;197;p34"/>
          <p:cNvGrpSpPr/>
          <p:nvPr/>
        </p:nvGrpSpPr>
        <p:grpSpPr>
          <a:xfrm>
            <a:off x="7180125" y="678025"/>
            <a:ext cx="1024500" cy="633087"/>
            <a:chOff x="7146775" y="760350"/>
            <a:chExt cx="1024500" cy="633087"/>
          </a:xfrm>
        </p:grpSpPr>
        <p:sp>
          <p:nvSpPr>
            <p:cNvPr id="198" name="Google Shape;198;p34"/>
            <p:cNvSpPr txBox="1"/>
            <p:nvPr/>
          </p:nvSpPr>
          <p:spPr>
            <a:xfrm>
              <a:off x="7146775" y="760350"/>
              <a:ext cx="597000" cy="2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434343"/>
                  </a:solidFill>
                  <a:latin typeface="Nunito"/>
                  <a:ea typeface="Nunito"/>
                  <a:cs typeface="Nunito"/>
                  <a:sym typeface="Nunito"/>
                </a:rPr>
                <a:t>Curiosa</a:t>
              </a:r>
              <a:endParaRPr sz="8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9" name="Google Shape;199;p34"/>
            <p:cNvSpPr txBox="1"/>
            <p:nvPr/>
          </p:nvSpPr>
          <p:spPr>
            <a:xfrm>
              <a:off x="7146775" y="890308"/>
              <a:ext cx="857700" cy="2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434343"/>
                  </a:solidFill>
                  <a:latin typeface="Nunito"/>
                  <a:ea typeface="Nunito"/>
                  <a:cs typeface="Nunito"/>
                  <a:sym typeface="Nunito"/>
                </a:rPr>
                <a:t>Sociable</a:t>
              </a:r>
              <a:endParaRPr sz="8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0" name="Google Shape;200;p34"/>
            <p:cNvSpPr txBox="1"/>
            <p:nvPr/>
          </p:nvSpPr>
          <p:spPr>
            <a:xfrm>
              <a:off x="7146775" y="1187037"/>
              <a:ext cx="691200" cy="2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434343"/>
                  </a:solidFill>
                  <a:latin typeface="Nunito"/>
                  <a:ea typeface="Nunito"/>
                  <a:cs typeface="Nunito"/>
                  <a:sym typeface="Nunito"/>
                </a:rPr>
                <a:t>Creativa</a:t>
              </a:r>
              <a:endParaRPr sz="8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1" name="Google Shape;201;p34"/>
            <p:cNvSpPr txBox="1"/>
            <p:nvPr/>
          </p:nvSpPr>
          <p:spPr>
            <a:xfrm>
              <a:off x="7146775" y="1036916"/>
              <a:ext cx="1024500" cy="2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434343"/>
                  </a:solidFill>
                  <a:latin typeface="Nunito"/>
                  <a:ea typeface="Nunito"/>
                  <a:cs typeface="Nunito"/>
                  <a:sym typeface="Nunito"/>
                </a:rPr>
                <a:t>Crítica</a:t>
              </a:r>
              <a:endParaRPr sz="8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202" name="Google Shape;202;p34"/>
          <p:cNvSpPr txBox="1"/>
          <p:nvPr/>
        </p:nvSpPr>
        <p:spPr>
          <a:xfrm>
            <a:off x="7231675" y="94175"/>
            <a:ext cx="13818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HOBBIES</a:t>
            </a:r>
            <a:endParaRPr b="1" sz="1200">
              <a:solidFill>
                <a:schemeClr val="accent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03" name="Google Shape;203;p34"/>
          <p:cNvGrpSpPr/>
          <p:nvPr/>
        </p:nvGrpSpPr>
        <p:grpSpPr>
          <a:xfrm>
            <a:off x="7326154" y="439199"/>
            <a:ext cx="1103780" cy="218994"/>
            <a:chOff x="5322225" y="4129925"/>
            <a:chExt cx="1256151" cy="249225"/>
          </a:xfrm>
        </p:grpSpPr>
        <p:pic>
          <p:nvPicPr>
            <p:cNvPr id="204" name="Google Shape;204;p3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652009" y="4129925"/>
              <a:ext cx="237947" cy="249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3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322225" y="4145035"/>
              <a:ext cx="209093" cy="2190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34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6010645" y="4145036"/>
              <a:ext cx="209093" cy="2190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34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6340429" y="4129925"/>
              <a:ext cx="237947" cy="2492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8" name="Google Shape;208;p34"/>
          <p:cNvGrpSpPr/>
          <p:nvPr/>
        </p:nvGrpSpPr>
        <p:grpSpPr>
          <a:xfrm>
            <a:off x="7929675" y="822025"/>
            <a:ext cx="927000" cy="445100"/>
            <a:chOff x="8048750" y="166925"/>
            <a:chExt cx="927000" cy="445100"/>
          </a:xfrm>
        </p:grpSpPr>
        <p:sp>
          <p:nvSpPr>
            <p:cNvPr id="209" name="Google Shape;209;p34"/>
            <p:cNvSpPr/>
            <p:nvPr/>
          </p:nvSpPr>
          <p:spPr>
            <a:xfrm>
              <a:off x="8048750" y="166925"/>
              <a:ext cx="527700" cy="38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0" name="Google Shape;210;p34"/>
            <p:cNvSpPr/>
            <p:nvPr/>
          </p:nvSpPr>
          <p:spPr>
            <a:xfrm>
              <a:off x="8048750" y="286338"/>
              <a:ext cx="927000" cy="38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1" name="Google Shape;211;p34"/>
            <p:cNvSpPr/>
            <p:nvPr/>
          </p:nvSpPr>
          <p:spPr>
            <a:xfrm>
              <a:off x="8048750" y="429975"/>
              <a:ext cx="860400" cy="38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12" name="Google Shape;212;p34"/>
            <p:cNvSpPr/>
            <p:nvPr/>
          </p:nvSpPr>
          <p:spPr>
            <a:xfrm>
              <a:off x="8048750" y="573625"/>
              <a:ext cx="683700" cy="38400"/>
            </a:xfrm>
            <a:prstGeom prst="roundRect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213" name="Google Shape;213;p34"/>
          <p:cNvSpPr txBox="1"/>
          <p:nvPr/>
        </p:nvSpPr>
        <p:spPr>
          <a:xfrm>
            <a:off x="3448650" y="3040238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   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5339700" y="3274963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   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7230750" y="3273250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ctrTitle"/>
          </p:nvPr>
        </p:nvSpPr>
        <p:spPr>
          <a:xfrm>
            <a:off x="311700" y="1676800"/>
            <a:ext cx="87354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COSTUMER JOURNEY MAP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1" name="Google Shape;221;p35"/>
          <p:cNvCxnSpPr/>
          <p:nvPr/>
        </p:nvCxnSpPr>
        <p:spPr>
          <a:xfrm>
            <a:off x="317625" y="2827025"/>
            <a:ext cx="63834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5"/>
          <p:cNvCxnSpPr/>
          <p:nvPr/>
        </p:nvCxnSpPr>
        <p:spPr>
          <a:xfrm>
            <a:off x="6936550" y="2827025"/>
            <a:ext cx="20595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6"/>
          <p:cNvPicPr preferRelativeResize="0"/>
          <p:nvPr/>
        </p:nvPicPr>
        <p:blipFill rotWithShape="1">
          <a:blip r:embed="rId3">
            <a:alphaModFix/>
          </a:blip>
          <a:srcRect b="36805" l="32967" r="48834" t="30146"/>
          <a:stretch/>
        </p:blipFill>
        <p:spPr>
          <a:xfrm>
            <a:off x="218552" y="128650"/>
            <a:ext cx="706500" cy="721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8" name="Google Shape;228;p36"/>
          <p:cNvSpPr txBox="1"/>
          <p:nvPr/>
        </p:nvSpPr>
        <p:spPr>
          <a:xfrm>
            <a:off x="925450" y="211100"/>
            <a:ext cx="960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Diana</a:t>
            </a:r>
            <a:endParaRPr>
              <a:solidFill>
                <a:schemeClr val="accent5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</a:t>
            </a:r>
            <a:r>
              <a:rPr lang="es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</a:t>
            </a:r>
            <a:r>
              <a:rPr lang="es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leano</a:t>
            </a:r>
            <a:endParaRPr>
              <a:solidFill>
                <a:schemeClr val="accent5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29" name="Google Shape;229;p36"/>
          <p:cNvCxnSpPr/>
          <p:nvPr/>
        </p:nvCxnSpPr>
        <p:spPr>
          <a:xfrm>
            <a:off x="1960900" y="211100"/>
            <a:ext cx="0" cy="854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36"/>
          <p:cNvSpPr txBox="1"/>
          <p:nvPr/>
        </p:nvSpPr>
        <p:spPr>
          <a:xfrm>
            <a:off x="2038700" y="314150"/>
            <a:ext cx="35934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Comfortaa"/>
                <a:ea typeface="Comfortaa"/>
                <a:cs typeface="Comfortaa"/>
                <a:sym typeface="Comfortaa"/>
              </a:rPr>
              <a:t>Diana comenzará nuevamente clases y quiere hacer compras de ropa nueva. Está en búsqueda de polos divertidos y originales para complementar sus outfits.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1" name="Google Shape;231;p36"/>
          <p:cNvSpPr txBox="1"/>
          <p:nvPr/>
        </p:nvSpPr>
        <p:spPr>
          <a:xfrm>
            <a:off x="2066700" y="52450"/>
            <a:ext cx="15045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Escenario:</a:t>
            </a:r>
            <a:endParaRPr sz="110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2" name="Google Shape;232;p36"/>
          <p:cNvSpPr txBox="1"/>
          <p:nvPr/>
        </p:nvSpPr>
        <p:spPr>
          <a:xfrm>
            <a:off x="5852050" y="52450"/>
            <a:ext cx="15045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Expectativas:</a:t>
            </a:r>
            <a:endParaRPr sz="110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3" name="Google Shape;233;p36"/>
          <p:cNvSpPr txBox="1"/>
          <p:nvPr/>
        </p:nvSpPr>
        <p:spPr>
          <a:xfrm>
            <a:off x="5894625" y="314150"/>
            <a:ext cx="3151500" cy="9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Comfortaa"/>
                <a:ea typeface="Comfortaa"/>
                <a:cs typeface="Comfortaa"/>
                <a:sym typeface="Comfortaa"/>
              </a:rPr>
              <a:t>Encontrar todas las especificaciones de la prenda.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Comfortaa"/>
                <a:ea typeface="Comfortaa"/>
                <a:cs typeface="Comfortaa"/>
                <a:sym typeface="Comfortaa"/>
              </a:rPr>
              <a:t>Proceso de compra rápida y seguro.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Comfortaa"/>
                <a:ea typeface="Comfortaa"/>
                <a:cs typeface="Comfortaa"/>
                <a:sym typeface="Comfortaa"/>
              </a:rPr>
              <a:t>Una comunicación amigable.</a:t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4" name="Google Shape;234;p36"/>
          <p:cNvSpPr txBox="1"/>
          <p:nvPr/>
        </p:nvSpPr>
        <p:spPr>
          <a:xfrm>
            <a:off x="5709900" y="281400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5" name="Google Shape;235;p36"/>
          <p:cNvSpPr txBox="1"/>
          <p:nvPr/>
        </p:nvSpPr>
        <p:spPr>
          <a:xfrm>
            <a:off x="5709900" y="630588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6" name="Google Shape;236;p36"/>
          <p:cNvSpPr txBox="1"/>
          <p:nvPr/>
        </p:nvSpPr>
        <p:spPr>
          <a:xfrm>
            <a:off x="5709900" y="866700"/>
            <a:ext cx="3336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⠋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7" name="Google Shape;237;p36"/>
          <p:cNvSpPr txBox="1"/>
          <p:nvPr/>
        </p:nvSpPr>
        <p:spPr>
          <a:xfrm>
            <a:off x="361950" y="3928625"/>
            <a:ext cx="8931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Revisa histories, notificaciones, hace scroll.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8" name="Google Shape;238;p36"/>
          <p:cNvSpPr txBox="1"/>
          <p:nvPr/>
        </p:nvSpPr>
        <p:spPr>
          <a:xfrm>
            <a:off x="1072900" y="3928625"/>
            <a:ext cx="11928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Pregunta a amigos que usan ropa que le gusta por las tiendas donde las compran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9" name="Google Shape;239;p36"/>
          <p:cNvSpPr txBox="1"/>
          <p:nvPr/>
        </p:nvSpPr>
        <p:spPr>
          <a:xfrm>
            <a:off x="2174363" y="3928625"/>
            <a:ext cx="1049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Revisa la bio y le gusta el humor del perfil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0" name="Google Shape;240;p36"/>
          <p:cNvSpPr txBox="1"/>
          <p:nvPr/>
        </p:nvSpPr>
        <p:spPr>
          <a:xfrm>
            <a:off x="3210275" y="3904150"/>
            <a:ext cx="10239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Le atraen los productos que ve. Le gusta que participen en ferias.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6"/>
          <p:cNvSpPr txBox="1"/>
          <p:nvPr/>
        </p:nvSpPr>
        <p:spPr>
          <a:xfrm>
            <a:off x="4072513" y="3904150"/>
            <a:ext cx="10899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No encuentra la información detallada, solo talla y precio.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Le preocupa que no le quede y la calidad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6"/>
          <p:cNvSpPr txBox="1"/>
          <p:nvPr/>
        </p:nvSpPr>
        <p:spPr>
          <a:xfrm>
            <a:off x="4957900" y="3904150"/>
            <a:ext cx="825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Busca más </a:t>
            </a: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especificaciones</a:t>
            </a: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 pero tampoco las consigue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3" name="Google Shape;243;p36"/>
          <p:cNvSpPr txBox="1"/>
          <p:nvPr/>
        </p:nvSpPr>
        <p:spPr>
          <a:xfrm>
            <a:off x="5768688" y="3916375"/>
            <a:ext cx="825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Le incomoda tener que esperar por una respuesta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4" name="Google Shape;244;p36"/>
          <p:cNvSpPr txBox="1"/>
          <p:nvPr/>
        </p:nvSpPr>
        <p:spPr>
          <a:xfrm>
            <a:off x="6507225" y="3870500"/>
            <a:ext cx="960300" cy="13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Recibe una respuesta amable, le brinda todas las especificaciones y resuelve sus dudas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5" name="Google Shape;245;p36"/>
          <p:cNvSpPr txBox="1"/>
          <p:nvPr/>
        </p:nvSpPr>
        <p:spPr>
          <a:xfrm>
            <a:off x="7467525" y="3904150"/>
            <a:ext cx="9603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Pregunta los medios de pago, elige contraentrega y realiza el pedido con la incomodidad de tener que pactar un lugar de entrega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246" name="Google Shape;246;p36"/>
          <p:cNvGrpSpPr/>
          <p:nvPr/>
        </p:nvGrpSpPr>
        <p:grpSpPr>
          <a:xfrm>
            <a:off x="228600" y="1508675"/>
            <a:ext cx="8920300" cy="386613"/>
            <a:chOff x="0" y="1432475"/>
            <a:chExt cx="8920300" cy="386613"/>
          </a:xfrm>
        </p:grpSpPr>
        <p:sp>
          <p:nvSpPr>
            <p:cNvPr id="247" name="Google Shape;247;p36"/>
            <p:cNvSpPr txBox="1"/>
            <p:nvPr/>
          </p:nvSpPr>
          <p:spPr>
            <a:xfrm>
              <a:off x="0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Ingresa a Instagram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8" name="Google Shape;248;p36"/>
            <p:cNvSpPr txBox="1"/>
            <p:nvPr/>
          </p:nvSpPr>
          <p:spPr>
            <a:xfrm>
              <a:off x="869136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Conversa con sus amigos y busca recomendaciones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9" name="Google Shape;249;p36"/>
            <p:cNvSpPr txBox="1"/>
            <p:nvPr/>
          </p:nvSpPr>
          <p:spPr>
            <a:xfrm>
              <a:off x="1992397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Le recomiendan 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la TDDPPK. Entra al perfil.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0" name="Google Shape;250;p36"/>
            <p:cNvSpPr txBox="1"/>
            <p:nvPr/>
          </p:nvSpPr>
          <p:spPr>
            <a:xfrm>
              <a:off x="2947083" y="1444663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las fotos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1" name="Google Shape;251;p36"/>
            <p:cNvSpPr txBox="1"/>
            <p:nvPr/>
          </p:nvSpPr>
          <p:spPr>
            <a:xfrm>
              <a:off x="4714993" y="144468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comentarios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2" name="Google Shape;252;p36"/>
            <p:cNvSpPr txBox="1"/>
            <p:nvPr/>
          </p:nvSpPr>
          <p:spPr>
            <a:xfrm>
              <a:off x="3822944" y="1444663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la descripción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3" name="Google Shape;253;p36"/>
            <p:cNvSpPr txBox="1"/>
            <p:nvPr/>
          </p:nvSpPr>
          <p:spPr>
            <a:xfrm>
              <a:off x="5489617" y="1432475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Envía DM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4" name="Google Shape;254;p36"/>
            <p:cNvSpPr txBox="1"/>
            <p:nvPr/>
          </p:nvSpPr>
          <p:spPr>
            <a:xfrm>
              <a:off x="6397203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Comunicación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5" name="Google Shape;255;p36"/>
            <p:cNvSpPr txBox="1"/>
            <p:nvPr/>
          </p:nvSpPr>
          <p:spPr>
            <a:xfrm>
              <a:off x="7202314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Pedido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56" name="Google Shape;256;p36"/>
            <p:cNvSpPr txBox="1"/>
            <p:nvPr/>
          </p:nvSpPr>
          <p:spPr>
            <a:xfrm>
              <a:off x="7774600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000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Compra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</p:grpSp>
      <p:sp>
        <p:nvSpPr>
          <p:cNvPr id="257" name="Google Shape;257;p36"/>
          <p:cNvSpPr txBox="1"/>
          <p:nvPr/>
        </p:nvSpPr>
        <p:spPr>
          <a:xfrm>
            <a:off x="8362950" y="3888750"/>
            <a:ext cx="8256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Comfortaa"/>
                <a:ea typeface="Comfortaa"/>
                <a:cs typeface="Comfortaa"/>
                <a:sym typeface="Comfortaa"/>
              </a:rPr>
              <a:t>Se localizan rápido, recibe un trato amable y se siente satisfecha con el producto</a:t>
            </a:r>
            <a:endParaRPr sz="7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258" name="Google Shape;258;p36"/>
          <p:cNvCxnSpPr/>
          <p:nvPr/>
        </p:nvCxnSpPr>
        <p:spPr>
          <a:xfrm>
            <a:off x="573775" y="1475425"/>
            <a:ext cx="2653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36"/>
          <p:cNvSpPr txBox="1"/>
          <p:nvPr/>
        </p:nvSpPr>
        <p:spPr>
          <a:xfrm>
            <a:off x="1445375" y="1147213"/>
            <a:ext cx="13101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Anticipo</a:t>
            </a:r>
            <a:endParaRPr b="1" sz="1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36"/>
          <p:cNvSpPr txBox="1"/>
          <p:nvPr/>
        </p:nvSpPr>
        <p:spPr>
          <a:xfrm>
            <a:off x="4978688" y="1147213"/>
            <a:ext cx="11928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Enganche</a:t>
            </a:r>
            <a:endParaRPr b="1" sz="1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7827225" y="1139950"/>
            <a:ext cx="8931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Compra</a:t>
            </a:r>
            <a:endParaRPr b="1" sz="1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2" name="Google Shape;262;p36"/>
          <p:cNvCxnSpPr/>
          <p:nvPr/>
        </p:nvCxnSpPr>
        <p:spPr>
          <a:xfrm>
            <a:off x="3381175" y="1475425"/>
            <a:ext cx="4200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6"/>
          <p:cNvCxnSpPr/>
          <p:nvPr/>
        </p:nvCxnSpPr>
        <p:spPr>
          <a:xfrm>
            <a:off x="7740225" y="1475425"/>
            <a:ext cx="10770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36"/>
          <p:cNvSpPr txBox="1"/>
          <p:nvPr/>
        </p:nvSpPr>
        <p:spPr>
          <a:xfrm rot="-5400000">
            <a:off x="-247800" y="2221995"/>
            <a:ext cx="10023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Experiencia </a:t>
            </a:r>
            <a:endParaRPr b="1" sz="8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Enriquecedora</a:t>
            </a:r>
            <a:endParaRPr b="1" sz="8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36"/>
          <p:cNvSpPr txBox="1"/>
          <p:nvPr/>
        </p:nvSpPr>
        <p:spPr>
          <a:xfrm rot="-5400000">
            <a:off x="-254250" y="3355900"/>
            <a:ext cx="10152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Experiencia</a:t>
            </a:r>
            <a:endParaRPr b="1" sz="8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Debilitadoras</a:t>
            </a:r>
            <a:endParaRPr b="1" sz="8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36"/>
          <p:cNvCxnSpPr/>
          <p:nvPr/>
        </p:nvCxnSpPr>
        <p:spPr>
          <a:xfrm>
            <a:off x="66150" y="3011025"/>
            <a:ext cx="9022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6"/>
          <p:cNvCxnSpPr/>
          <p:nvPr/>
        </p:nvCxnSpPr>
        <p:spPr>
          <a:xfrm>
            <a:off x="5545725" y="211100"/>
            <a:ext cx="0" cy="854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36"/>
          <p:cNvSpPr/>
          <p:nvPr/>
        </p:nvSpPr>
        <p:spPr>
          <a:xfrm>
            <a:off x="701850" y="2081500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6"/>
          <p:cNvSpPr/>
          <p:nvPr/>
        </p:nvSpPr>
        <p:spPr>
          <a:xfrm>
            <a:off x="1445375" y="2413200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6"/>
          <p:cNvSpPr/>
          <p:nvPr/>
        </p:nvSpPr>
        <p:spPr>
          <a:xfrm>
            <a:off x="2695600" y="2249913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6"/>
          <p:cNvSpPr/>
          <p:nvPr/>
        </p:nvSpPr>
        <p:spPr>
          <a:xfrm>
            <a:off x="3712125" y="2086625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6"/>
          <p:cNvSpPr/>
          <p:nvPr/>
        </p:nvSpPr>
        <p:spPr>
          <a:xfrm>
            <a:off x="4519800" y="3493813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/>
          <p:nvPr/>
        </p:nvSpPr>
        <p:spPr>
          <a:xfrm>
            <a:off x="5507400" y="3820400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6"/>
          <p:cNvSpPr/>
          <p:nvPr/>
        </p:nvSpPr>
        <p:spPr>
          <a:xfrm>
            <a:off x="6329650" y="3493813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6"/>
          <p:cNvSpPr/>
          <p:nvPr/>
        </p:nvSpPr>
        <p:spPr>
          <a:xfrm>
            <a:off x="7115850" y="2413200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6"/>
          <p:cNvSpPr/>
          <p:nvPr/>
        </p:nvSpPr>
        <p:spPr>
          <a:xfrm>
            <a:off x="7945950" y="3170725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6"/>
          <p:cNvSpPr/>
          <p:nvPr/>
        </p:nvSpPr>
        <p:spPr>
          <a:xfrm flipH="1" rot="10800000">
            <a:off x="8540600" y="2191024"/>
            <a:ext cx="104400" cy="10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36"/>
          <p:cNvCxnSpPr/>
          <p:nvPr/>
        </p:nvCxnSpPr>
        <p:spPr>
          <a:xfrm>
            <a:off x="573775" y="2138825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6"/>
          <p:cNvCxnSpPr/>
          <p:nvPr/>
        </p:nvCxnSpPr>
        <p:spPr>
          <a:xfrm>
            <a:off x="573775" y="2465400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6"/>
          <p:cNvCxnSpPr/>
          <p:nvPr/>
        </p:nvCxnSpPr>
        <p:spPr>
          <a:xfrm>
            <a:off x="573775" y="2791975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6"/>
          <p:cNvCxnSpPr/>
          <p:nvPr/>
        </p:nvCxnSpPr>
        <p:spPr>
          <a:xfrm>
            <a:off x="573775" y="3219450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6"/>
          <p:cNvCxnSpPr/>
          <p:nvPr/>
        </p:nvCxnSpPr>
        <p:spPr>
          <a:xfrm>
            <a:off x="573775" y="3546025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6"/>
          <p:cNvCxnSpPr/>
          <p:nvPr/>
        </p:nvCxnSpPr>
        <p:spPr>
          <a:xfrm>
            <a:off x="573775" y="3872600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36"/>
          <p:cNvSpPr/>
          <p:nvPr/>
        </p:nvSpPr>
        <p:spPr>
          <a:xfrm>
            <a:off x="1222750" y="1748950"/>
            <a:ext cx="825600" cy="5229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Gracias por las recomendaciones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85" name="Google Shape;285;p36"/>
          <p:cNvSpPr/>
          <p:nvPr/>
        </p:nvSpPr>
        <p:spPr>
          <a:xfrm>
            <a:off x="2610900" y="2378175"/>
            <a:ext cx="960300" cy="522900"/>
          </a:xfrm>
          <a:prstGeom prst="wedgeEllipseCallout">
            <a:avLst>
              <a:gd fmla="val -27403" name="adj1"/>
              <a:gd fmla="val -56909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Interesante...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86" name="Google Shape;286;p36"/>
          <p:cNvSpPr/>
          <p:nvPr/>
        </p:nvSpPr>
        <p:spPr>
          <a:xfrm>
            <a:off x="3606100" y="2252875"/>
            <a:ext cx="960300" cy="609000"/>
          </a:xfrm>
          <a:prstGeom prst="wedgeEllipseCallout">
            <a:avLst>
              <a:gd fmla="val -27403" name="adj1"/>
              <a:gd fmla="val -56909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Pucha, qué chévere, jaja.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87" name="Google Shape;287;p36"/>
          <p:cNvSpPr/>
          <p:nvPr/>
        </p:nvSpPr>
        <p:spPr>
          <a:xfrm>
            <a:off x="3381163" y="3279738"/>
            <a:ext cx="960300" cy="609000"/>
          </a:xfrm>
          <a:prstGeom prst="wedgeEllipseCallout">
            <a:avLst>
              <a:gd fmla="val 67311" name="adj1"/>
              <a:gd fmla="val -4206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No tiene mucha info...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5299726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6152438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705015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6"/>
          <p:cNvSpPr/>
          <p:nvPr/>
        </p:nvSpPr>
        <p:spPr>
          <a:xfrm>
            <a:off x="5055200" y="3070388"/>
            <a:ext cx="960300" cy="609000"/>
          </a:xfrm>
          <a:prstGeom prst="wedgeEllipseCallout">
            <a:avLst>
              <a:gd fmla="val 1557" name="adj1"/>
              <a:gd fmla="val 66769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No dicen mucho...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92" name="Google Shape;292;p36"/>
          <p:cNvSpPr/>
          <p:nvPr/>
        </p:nvSpPr>
        <p:spPr>
          <a:xfrm>
            <a:off x="6124150" y="1852288"/>
            <a:ext cx="960300" cy="609000"/>
          </a:xfrm>
          <a:prstGeom prst="wedgeEllipseCallout">
            <a:avLst>
              <a:gd fmla="val 45270" name="adj1"/>
              <a:gd fmla="val 429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Qué lindo, me ayudaron mucho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293" name="Google Shape;293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780110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6"/>
          <p:cNvSpPr/>
          <p:nvPr/>
        </p:nvSpPr>
        <p:spPr>
          <a:xfrm>
            <a:off x="6276550" y="2853613"/>
            <a:ext cx="960300" cy="609000"/>
          </a:xfrm>
          <a:prstGeom prst="wedgeEllipseCallout">
            <a:avLst>
              <a:gd fmla="val -35687" name="adj1"/>
              <a:gd fmla="val 56817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Ahora a esperar...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95" name="Google Shape;295;p36"/>
          <p:cNvSpPr/>
          <p:nvPr/>
        </p:nvSpPr>
        <p:spPr>
          <a:xfrm>
            <a:off x="7402650" y="2393900"/>
            <a:ext cx="960300" cy="609000"/>
          </a:xfrm>
          <a:prstGeom prst="wedgeEllipseCallout">
            <a:avLst>
              <a:gd fmla="val 10294" name="adj1"/>
              <a:gd fmla="val 68963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Uhm… dónde y cuándo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296" name="Google Shape;296;p36"/>
          <p:cNvSpPr/>
          <p:nvPr/>
        </p:nvSpPr>
        <p:spPr>
          <a:xfrm>
            <a:off x="7400275" y="1848650"/>
            <a:ext cx="960300" cy="609000"/>
          </a:xfrm>
          <a:prstGeom prst="wedgeEllipseCallout">
            <a:avLst>
              <a:gd fmla="val 62822" name="adj1"/>
              <a:gd fmla="val 14897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Comfortaa Regular"/>
                <a:ea typeface="Comfortaa Regular"/>
                <a:cs typeface="Comfortaa Regular"/>
                <a:sym typeface="Comfortaa Regular"/>
              </a:rPr>
              <a:t>Fue un trato muy lindo. Gracias</a:t>
            </a:r>
            <a:endParaRPr sz="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297" name="Google Shape;297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55065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144835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2527226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360610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/>
          <p:cNvPicPr preferRelativeResize="0"/>
          <p:nvPr/>
        </p:nvPicPr>
        <p:blipFill>
          <a:blip r:embed="rId4">
            <a:alphaModFix amt="57000"/>
          </a:blip>
          <a:stretch>
            <a:fillRect/>
          </a:stretch>
        </p:blipFill>
        <p:spPr>
          <a:xfrm>
            <a:off x="4503801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6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8405600" y="2805472"/>
            <a:ext cx="374400" cy="37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" name="Google Shape;307;p37"/>
          <p:cNvCxnSpPr/>
          <p:nvPr/>
        </p:nvCxnSpPr>
        <p:spPr>
          <a:xfrm>
            <a:off x="573775" y="2649300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37"/>
          <p:cNvCxnSpPr/>
          <p:nvPr/>
        </p:nvCxnSpPr>
        <p:spPr>
          <a:xfrm>
            <a:off x="573775" y="3163638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37"/>
          <p:cNvCxnSpPr/>
          <p:nvPr/>
        </p:nvCxnSpPr>
        <p:spPr>
          <a:xfrm>
            <a:off x="573775" y="3677975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37"/>
          <p:cNvCxnSpPr/>
          <p:nvPr/>
        </p:nvCxnSpPr>
        <p:spPr>
          <a:xfrm>
            <a:off x="573775" y="1584088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37"/>
          <p:cNvCxnSpPr/>
          <p:nvPr/>
        </p:nvCxnSpPr>
        <p:spPr>
          <a:xfrm>
            <a:off x="573775" y="2098425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7"/>
          <p:cNvCxnSpPr/>
          <p:nvPr/>
        </p:nvCxnSpPr>
        <p:spPr>
          <a:xfrm>
            <a:off x="573775" y="1069750"/>
            <a:ext cx="8243400" cy="0"/>
          </a:xfrm>
          <a:prstGeom prst="straightConnector1">
            <a:avLst/>
          </a:prstGeom>
          <a:noFill/>
          <a:ln cap="flat" cmpd="sng" w="9525">
            <a:solidFill>
              <a:srgbClr val="72D0D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" name="Google Shape;313;p37"/>
          <p:cNvSpPr txBox="1"/>
          <p:nvPr/>
        </p:nvSpPr>
        <p:spPr>
          <a:xfrm rot="-5400000">
            <a:off x="-315150" y="1257600"/>
            <a:ext cx="1302300" cy="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Experiencia </a:t>
            </a:r>
            <a:endParaRPr b="1" sz="1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Enriquecedora</a:t>
            </a:r>
            <a:endParaRPr b="1" sz="1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37"/>
          <p:cNvSpPr txBox="1"/>
          <p:nvPr/>
        </p:nvSpPr>
        <p:spPr>
          <a:xfrm rot="-5400000">
            <a:off x="-189000" y="2754300"/>
            <a:ext cx="12147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Experiencia</a:t>
            </a:r>
            <a:endParaRPr b="1" sz="1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Debilitadoras</a:t>
            </a:r>
            <a:endParaRPr b="1" sz="1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5" name="Google Shape;315;p37"/>
          <p:cNvCxnSpPr/>
          <p:nvPr/>
        </p:nvCxnSpPr>
        <p:spPr>
          <a:xfrm>
            <a:off x="66150" y="2367900"/>
            <a:ext cx="90222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6" name="Google Shape;316;p37"/>
          <p:cNvGrpSpPr/>
          <p:nvPr/>
        </p:nvGrpSpPr>
        <p:grpSpPr>
          <a:xfrm>
            <a:off x="345700" y="334750"/>
            <a:ext cx="8920300" cy="386613"/>
            <a:chOff x="0" y="1432475"/>
            <a:chExt cx="8920300" cy="386613"/>
          </a:xfrm>
        </p:grpSpPr>
        <p:sp>
          <p:nvSpPr>
            <p:cNvPr id="317" name="Google Shape;317;p37"/>
            <p:cNvSpPr txBox="1"/>
            <p:nvPr/>
          </p:nvSpPr>
          <p:spPr>
            <a:xfrm>
              <a:off x="0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Ingresa a Instagram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18" name="Google Shape;318;p37"/>
            <p:cNvSpPr txBox="1"/>
            <p:nvPr/>
          </p:nvSpPr>
          <p:spPr>
            <a:xfrm>
              <a:off x="869136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Conversa con sus amigos y busca recomendaciones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19" name="Google Shape;319;p37"/>
            <p:cNvSpPr txBox="1"/>
            <p:nvPr/>
          </p:nvSpPr>
          <p:spPr>
            <a:xfrm>
              <a:off x="1992397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Le recomiendan 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la TDDPPK. Entra al perfil.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0" name="Google Shape;320;p37"/>
            <p:cNvSpPr txBox="1"/>
            <p:nvPr/>
          </p:nvSpPr>
          <p:spPr>
            <a:xfrm>
              <a:off x="2947083" y="1444663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las fotos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1" name="Google Shape;321;p37"/>
            <p:cNvSpPr txBox="1"/>
            <p:nvPr/>
          </p:nvSpPr>
          <p:spPr>
            <a:xfrm>
              <a:off x="4714993" y="144468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comentarios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2" name="Google Shape;322;p37"/>
            <p:cNvSpPr txBox="1"/>
            <p:nvPr/>
          </p:nvSpPr>
          <p:spPr>
            <a:xfrm>
              <a:off x="3822944" y="1444663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Revisa la descripción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3" name="Google Shape;323;p37"/>
            <p:cNvSpPr txBox="1"/>
            <p:nvPr/>
          </p:nvSpPr>
          <p:spPr>
            <a:xfrm>
              <a:off x="5489617" y="1432475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Envía DM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4" name="Google Shape;324;p37"/>
            <p:cNvSpPr txBox="1"/>
            <p:nvPr/>
          </p:nvSpPr>
          <p:spPr>
            <a:xfrm>
              <a:off x="6397203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Comunicación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5" name="Google Shape;325;p37"/>
            <p:cNvSpPr txBox="1"/>
            <p:nvPr/>
          </p:nvSpPr>
          <p:spPr>
            <a:xfrm>
              <a:off x="7202314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Pedido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326" name="Google Shape;326;p37"/>
            <p:cNvSpPr txBox="1"/>
            <p:nvPr/>
          </p:nvSpPr>
          <p:spPr>
            <a:xfrm>
              <a:off x="7774600" y="1439638"/>
              <a:ext cx="1145700" cy="3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000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chemeClr val="accent5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Compra</a:t>
              </a:r>
              <a:endParaRPr sz="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</p:grpSp>
      <p:pic>
        <p:nvPicPr>
          <p:cNvPr id="327" name="Google Shape;327;p37"/>
          <p:cNvPicPr preferRelativeResize="0"/>
          <p:nvPr/>
        </p:nvPicPr>
        <p:blipFill rotWithShape="1">
          <a:blip r:embed="rId3">
            <a:alphaModFix/>
          </a:blip>
          <a:srcRect b="52847" l="40822" r="39874" t="8414"/>
          <a:stretch/>
        </p:blipFill>
        <p:spPr>
          <a:xfrm>
            <a:off x="4590325" y="2655301"/>
            <a:ext cx="431047" cy="46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7"/>
          <p:cNvPicPr preferRelativeResize="0"/>
          <p:nvPr/>
        </p:nvPicPr>
        <p:blipFill rotWithShape="1">
          <a:blip r:embed="rId4">
            <a:alphaModFix/>
          </a:blip>
          <a:srcRect b="53187" l="60075" r="20640" t="8053"/>
          <a:stretch/>
        </p:blipFill>
        <p:spPr>
          <a:xfrm>
            <a:off x="1507859" y="1368555"/>
            <a:ext cx="398303" cy="43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7"/>
          <p:cNvPicPr preferRelativeResize="0"/>
          <p:nvPr/>
        </p:nvPicPr>
        <p:blipFill rotWithShape="1">
          <a:blip r:embed="rId5">
            <a:alphaModFix/>
          </a:blip>
          <a:srcRect b="53136" l="78757" r="1613" t="7412"/>
          <a:stretch/>
        </p:blipFill>
        <p:spPr>
          <a:xfrm>
            <a:off x="762446" y="854215"/>
            <a:ext cx="398303" cy="43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7"/>
          <p:cNvPicPr preferRelativeResize="0"/>
          <p:nvPr/>
        </p:nvPicPr>
        <p:blipFill rotWithShape="1">
          <a:blip r:embed="rId5">
            <a:alphaModFix/>
          </a:blip>
          <a:srcRect b="53136" l="78757" r="1613" t="7412"/>
          <a:stretch/>
        </p:blipFill>
        <p:spPr>
          <a:xfrm>
            <a:off x="3637971" y="854215"/>
            <a:ext cx="398303" cy="43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7"/>
          <p:cNvPicPr preferRelativeResize="0"/>
          <p:nvPr/>
        </p:nvPicPr>
        <p:blipFill rotWithShape="1">
          <a:blip r:embed="rId4">
            <a:alphaModFix/>
          </a:blip>
          <a:srcRect b="53187" l="60075" r="20640" t="8053"/>
          <a:stretch/>
        </p:blipFill>
        <p:spPr>
          <a:xfrm>
            <a:off x="2593334" y="1069742"/>
            <a:ext cx="398303" cy="43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37"/>
          <p:cNvPicPr preferRelativeResize="0"/>
          <p:nvPr/>
        </p:nvPicPr>
        <p:blipFill rotWithShape="1">
          <a:blip r:embed="rId6">
            <a:alphaModFix/>
          </a:blip>
          <a:srcRect b="53629" l="20164" r="58821" t="7631"/>
          <a:stretch/>
        </p:blipFill>
        <p:spPr>
          <a:xfrm>
            <a:off x="5409829" y="3187913"/>
            <a:ext cx="469245" cy="4658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" name="Google Shape;333;p37"/>
          <p:cNvGrpSpPr/>
          <p:nvPr/>
        </p:nvGrpSpPr>
        <p:grpSpPr>
          <a:xfrm>
            <a:off x="3344940" y="4685703"/>
            <a:ext cx="2412927" cy="390886"/>
            <a:chOff x="5648925" y="4577226"/>
            <a:chExt cx="3081250" cy="499152"/>
          </a:xfrm>
        </p:grpSpPr>
        <p:pic>
          <p:nvPicPr>
            <p:cNvPr id="334" name="Google Shape;334;p37"/>
            <p:cNvPicPr preferRelativeResize="0"/>
            <p:nvPr/>
          </p:nvPicPr>
          <p:blipFill rotWithShape="1">
            <a:blip r:embed="rId7">
              <a:alphaModFix/>
            </a:blip>
            <a:srcRect b="51158" l="1972" r="78724" t="10103"/>
            <a:stretch/>
          </p:blipFill>
          <p:spPr>
            <a:xfrm>
              <a:off x="5648925" y="4610576"/>
              <a:ext cx="431047" cy="4658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5" name="Google Shape;335;p37"/>
            <p:cNvPicPr preferRelativeResize="0"/>
            <p:nvPr/>
          </p:nvPicPr>
          <p:blipFill rotWithShape="1">
            <a:blip r:embed="rId6">
              <a:alphaModFix/>
            </a:blip>
            <a:srcRect b="53629" l="20164" r="58821" t="7631"/>
            <a:stretch/>
          </p:blipFill>
          <p:spPr>
            <a:xfrm>
              <a:off x="6299773" y="4577226"/>
              <a:ext cx="469245" cy="4658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" name="Google Shape;336;p37"/>
            <p:cNvPicPr preferRelativeResize="0"/>
            <p:nvPr/>
          </p:nvPicPr>
          <p:blipFill rotWithShape="1">
            <a:blip r:embed="rId4">
              <a:alphaModFix/>
            </a:blip>
            <a:srcRect b="53187" l="60075" r="20640" t="8053"/>
            <a:stretch/>
          </p:blipFill>
          <p:spPr>
            <a:xfrm>
              <a:off x="7636851" y="4585776"/>
              <a:ext cx="431050" cy="4664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7" name="Google Shape;337;p37"/>
            <p:cNvPicPr preferRelativeResize="0"/>
            <p:nvPr/>
          </p:nvPicPr>
          <p:blipFill rotWithShape="1">
            <a:blip r:embed="rId5">
              <a:alphaModFix/>
            </a:blip>
            <a:srcRect b="53136" l="78757" r="1613" t="7412"/>
            <a:stretch/>
          </p:blipFill>
          <p:spPr>
            <a:xfrm>
              <a:off x="8299125" y="4585776"/>
              <a:ext cx="431050" cy="4664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8" name="Google Shape;338;p37"/>
            <p:cNvPicPr preferRelativeResize="0"/>
            <p:nvPr/>
          </p:nvPicPr>
          <p:blipFill rotWithShape="1">
            <a:blip r:embed="rId3">
              <a:alphaModFix/>
            </a:blip>
            <a:srcRect b="52847" l="40822" r="39874" t="8414"/>
            <a:stretch/>
          </p:blipFill>
          <p:spPr>
            <a:xfrm>
              <a:off x="6988794" y="4585776"/>
              <a:ext cx="431048" cy="4658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9" name="Google Shape;339;p37"/>
          <p:cNvPicPr preferRelativeResize="0"/>
          <p:nvPr/>
        </p:nvPicPr>
        <p:blipFill rotWithShape="1">
          <a:blip r:embed="rId3">
            <a:alphaModFix/>
          </a:blip>
          <a:srcRect b="52847" l="40822" r="39874" t="8414"/>
          <a:stretch/>
        </p:blipFill>
        <p:spPr>
          <a:xfrm>
            <a:off x="6215150" y="2673576"/>
            <a:ext cx="431047" cy="46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7"/>
          <p:cNvPicPr preferRelativeResize="0"/>
          <p:nvPr/>
        </p:nvPicPr>
        <p:blipFill rotWithShape="1">
          <a:blip r:embed="rId4">
            <a:alphaModFix/>
          </a:blip>
          <a:srcRect b="53187" l="60075" r="20640" t="8053"/>
          <a:stretch/>
        </p:blipFill>
        <p:spPr>
          <a:xfrm>
            <a:off x="7142709" y="1418130"/>
            <a:ext cx="398303" cy="43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7"/>
          <p:cNvPicPr preferRelativeResize="0"/>
          <p:nvPr/>
        </p:nvPicPr>
        <p:blipFill rotWithShape="1">
          <a:blip r:embed="rId3">
            <a:alphaModFix/>
          </a:blip>
          <a:srcRect b="52847" l="40822" r="39874" t="8414"/>
          <a:stretch/>
        </p:blipFill>
        <p:spPr>
          <a:xfrm>
            <a:off x="7948850" y="2673576"/>
            <a:ext cx="431048" cy="46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7"/>
          <p:cNvPicPr preferRelativeResize="0"/>
          <p:nvPr/>
        </p:nvPicPr>
        <p:blipFill rotWithShape="1">
          <a:blip r:embed="rId5">
            <a:alphaModFix/>
          </a:blip>
          <a:srcRect b="53136" l="78757" r="1613" t="7412"/>
          <a:stretch/>
        </p:blipFill>
        <p:spPr>
          <a:xfrm>
            <a:off x="8565146" y="937203"/>
            <a:ext cx="398303" cy="4310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37"/>
          <p:cNvGrpSpPr/>
          <p:nvPr/>
        </p:nvGrpSpPr>
        <p:grpSpPr>
          <a:xfrm>
            <a:off x="3235901" y="4444273"/>
            <a:ext cx="2672204" cy="214494"/>
            <a:chOff x="5509684" y="4268925"/>
            <a:chExt cx="3412341" cy="273903"/>
          </a:xfrm>
        </p:grpSpPr>
        <p:sp>
          <p:nvSpPr>
            <p:cNvPr id="344" name="Google Shape;344;p37"/>
            <p:cNvSpPr txBox="1"/>
            <p:nvPr/>
          </p:nvSpPr>
          <p:spPr>
            <a:xfrm>
              <a:off x="5509684" y="4268928"/>
              <a:ext cx="858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Frustrada</a:t>
              </a:r>
              <a:endParaRPr sz="7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45" name="Google Shape;345;p37"/>
            <p:cNvSpPr txBox="1"/>
            <p:nvPr/>
          </p:nvSpPr>
          <p:spPr>
            <a:xfrm>
              <a:off x="6256394" y="4268928"/>
              <a:ext cx="5991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Triste</a:t>
              </a:r>
              <a:endParaRPr sz="7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46" name="Google Shape;346;p37"/>
            <p:cNvSpPr txBox="1"/>
            <p:nvPr/>
          </p:nvSpPr>
          <p:spPr>
            <a:xfrm>
              <a:off x="6756725" y="4268925"/>
              <a:ext cx="954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Incómoda</a:t>
              </a:r>
              <a:endParaRPr sz="7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47" name="Google Shape;347;p37"/>
            <p:cNvSpPr txBox="1"/>
            <p:nvPr/>
          </p:nvSpPr>
          <p:spPr>
            <a:xfrm>
              <a:off x="7593475" y="4268925"/>
              <a:ext cx="5271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Feliz</a:t>
              </a:r>
              <a:endParaRPr sz="7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48" name="Google Shape;348;p37"/>
            <p:cNvSpPr txBox="1"/>
            <p:nvPr/>
          </p:nvSpPr>
          <p:spPr>
            <a:xfrm>
              <a:off x="8146825" y="4268925"/>
              <a:ext cx="7752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00">
                  <a:solidFill>
                    <a:schemeClr val="accent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Contenta</a:t>
              </a:r>
              <a:endParaRPr sz="7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349" name="Google Shape;349;p37"/>
          <p:cNvGrpSpPr/>
          <p:nvPr/>
        </p:nvGrpSpPr>
        <p:grpSpPr>
          <a:xfrm>
            <a:off x="1160749" y="1069747"/>
            <a:ext cx="7603448" cy="2351068"/>
            <a:chOff x="1160749" y="1069747"/>
            <a:chExt cx="7603448" cy="2351068"/>
          </a:xfrm>
        </p:grpSpPr>
        <p:cxnSp>
          <p:nvCxnSpPr>
            <p:cNvPr id="350" name="Google Shape;350;p37"/>
            <p:cNvCxnSpPr>
              <a:stCxn id="329" idx="3"/>
              <a:endCxn id="328" idx="1"/>
            </p:cNvCxnSpPr>
            <p:nvPr/>
          </p:nvCxnSpPr>
          <p:spPr>
            <a:xfrm>
              <a:off x="1160749" y="1069747"/>
              <a:ext cx="347100" cy="514200"/>
            </a:xfrm>
            <a:prstGeom prst="curvedConnector3">
              <a:avLst>
                <a:gd fmla="val 50001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" name="Google Shape;351;p37"/>
            <p:cNvCxnSpPr>
              <a:stCxn id="328" idx="3"/>
              <a:endCxn id="331" idx="1"/>
            </p:cNvCxnSpPr>
            <p:nvPr/>
          </p:nvCxnSpPr>
          <p:spPr>
            <a:xfrm flipH="1" rot="10800000">
              <a:off x="1906162" y="1285286"/>
              <a:ext cx="687300" cy="298800"/>
            </a:xfrm>
            <a:prstGeom prst="curvedConnector3">
              <a:avLst>
                <a:gd fmla="val 49991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" name="Google Shape;352;p37"/>
            <p:cNvCxnSpPr>
              <a:stCxn id="331" idx="3"/>
              <a:endCxn id="330" idx="1"/>
            </p:cNvCxnSpPr>
            <p:nvPr/>
          </p:nvCxnSpPr>
          <p:spPr>
            <a:xfrm flipH="1" rot="10800000">
              <a:off x="2991637" y="1069874"/>
              <a:ext cx="646200" cy="215400"/>
            </a:xfrm>
            <a:prstGeom prst="curvedConnector3">
              <a:avLst>
                <a:gd fmla="val 50010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" name="Google Shape;353;p37"/>
            <p:cNvCxnSpPr>
              <a:stCxn id="330" idx="3"/>
              <a:endCxn id="327" idx="1"/>
            </p:cNvCxnSpPr>
            <p:nvPr/>
          </p:nvCxnSpPr>
          <p:spPr>
            <a:xfrm>
              <a:off x="4036274" y="1069747"/>
              <a:ext cx="554100" cy="1818600"/>
            </a:xfrm>
            <a:prstGeom prst="curvedConnector3">
              <a:avLst>
                <a:gd fmla="val 49996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" name="Google Shape;354;p37"/>
            <p:cNvCxnSpPr>
              <a:stCxn id="327" idx="3"/>
              <a:endCxn id="332" idx="1"/>
            </p:cNvCxnSpPr>
            <p:nvPr/>
          </p:nvCxnSpPr>
          <p:spPr>
            <a:xfrm>
              <a:off x="5021373" y="2888202"/>
              <a:ext cx="388500" cy="532500"/>
            </a:xfrm>
            <a:prstGeom prst="curvedConnector3">
              <a:avLst>
                <a:gd fmla="val 49994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" name="Google Shape;355;p37"/>
            <p:cNvCxnSpPr>
              <a:stCxn id="332" idx="3"/>
              <a:endCxn id="339" idx="2"/>
            </p:cNvCxnSpPr>
            <p:nvPr/>
          </p:nvCxnSpPr>
          <p:spPr>
            <a:xfrm flipH="1" rot="10800000">
              <a:off x="5879074" y="3139415"/>
              <a:ext cx="551700" cy="281400"/>
            </a:xfrm>
            <a:prstGeom prst="curvedConnector2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" name="Google Shape;356;p37"/>
            <p:cNvCxnSpPr>
              <a:stCxn id="339" idx="0"/>
              <a:endCxn id="340" idx="1"/>
            </p:cNvCxnSpPr>
            <p:nvPr/>
          </p:nvCxnSpPr>
          <p:spPr>
            <a:xfrm rot="-5400000">
              <a:off x="6266724" y="1797726"/>
              <a:ext cx="1039800" cy="711900"/>
            </a:xfrm>
            <a:prstGeom prst="curvedConnector2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7" name="Google Shape;357;p37"/>
            <p:cNvCxnSpPr>
              <a:stCxn id="340" idx="3"/>
              <a:endCxn id="341" idx="1"/>
            </p:cNvCxnSpPr>
            <p:nvPr/>
          </p:nvCxnSpPr>
          <p:spPr>
            <a:xfrm>
              <a:off x="7541012" y="1633661"/>
              <a:ext cx="407700" cy="1272900"/>
            </a:xfrm>
            <a:prstGeom prst="curvedConnector3">
              <a:avLst>
                <a:gd fmla="val 50017" name="adj1"/>
              </a:avLst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" name="Google Shape;358;p37"/>
            <p:cNvCxnSpPr>
              <a:stCxn id="341" idx="3"/>
              <a:endCxn id="342" idx="2"/>
            </p:cNvCxnSpPr>
            <p:nvPr/>
          </p:nvCxnSpPr>
          <p:spPr>
            <a:xfrm flipH="1" rot="10800000">
              <a:off x="8379898" y="1368377"/>
              <a:ext cx="384300" cy="1538100"/>
            </a:xfrm>
            <a:prstGeom prst="curvedConnector2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59" name="Google Shape;359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5435326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6288038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718575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793670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83865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181255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2739026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374170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7"/>
          <p:cNvPicPr preferRelativeResize="0"/>
          <p:nvPr/>
        </p:nvPicPr>
        <p:blipFill>
          <a:blip r:embed="rId8">
            <a:alphaModFix amt="57000"/>
          </a:blip>
          <a:stretch>
            <a:fillRect/>
          </a:stretch>
        </p:blipFill>
        <p:spPr>
          <a:xfrm>
            <a:off x="4639401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7"/>
          <p:cNvPicPr preferRelativeResize="0"/>
          <p:nvPr/>
        </p:nvPicPr>
        <p:blipFill>
          <a:blip r:embed="rId9">
            <a:alphaModFix amt="50000"/>
          </a:blip>
          <a:stretch>
            <a:fillRect/>
          </a:stretch>
        </p:blipFill>
        <p:spPr>
          <a:xfrm>
            <a:off x="8541200" y="3900335"/>
            <a:ext cx="374400" cy="3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7"/>
          <p:cNvSpPr txBox="1"/>
          <p:nvPr/>
        </p:nvSpPr>
        <p:spPr>
          <a:xfrm rot="-5400000">
            <a:off x="-159475" y="3948325"/>
            <a:ext cx="8748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Contacto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8"/>
          <p:cNvSpPr txBox="1"/>
          <p:nvPr>
            <p:ph type="title"/>
          </p:nvPr>
        </p:nvSpPr>
        <p:spPr>
          <a:xfrm>
            <a:off x="160650" y="79425"/>
            <a:ext cx="3639600" cy="20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CHALLENGE</a:t>
            </a:r>
            <a:endParaRPr b="1" sz="10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38"/>
          <p:cNvSpPr txBox="1"/>
          <p:nvPr>
            <p:ph type="title"/>
          </p:nvPr>
        </p:nvSpPr>
        <p:spPr>
          <a:xfrm>
            <a:off x="4704225" y="2115225"/>
            <a:ext cx="4163100" cy="27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72D0DA"/>
                </a:solidFill>
                <a:latin typeface="Montserrat"/>
                <a:ea typeface="Montserrat"/>
                <a:cs typeface="Montserrat"/>
                <a:sym typeface="Montserrat"/>
              </a:rPr>
              <a:t>Crear una e-commerce para la TDDPPK que mantenga la cercanía y seguridad con los usuarios, como se mantiene en las redes sociales.</a:t>
            </a:r>
            <a:endParaRPr b="1" sz="2400">
              <a:solidFill>
                <a:srgbClr val="72D0D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6" name="Google Shape;376;p38"/>
          <p:cNvCxnSpPr/>
          <p:nvPr/>
        </p:nvCxnSpPr>
        <p:spPr>
          <a:xfrm rot="10800000">
            <a:off x="4312925" y="1598125"/>
            <a:ext cx="0" cy="31944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38"/>
          <p:cNvCxnSpPr/>
          <p:nvPr/>
        </p:nvCxnSpPr>
        <p:spPr>
          <a:xfrm rot="10800000">
            <a:off x="4312925" y="242050"/>
            <a:ext cx="0" cy="8301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9"/>
          <p:cNvSpPr txBox="1"/>
          <p:nvPr>
            <p:ph type="ctrTitle"/>
          </p:nvPr>
        </p:nvSpPr>
        <p:spPr>
          <a:xfrm>
            <a:off x="311700" y="1676800"/>
            <a:ext cx="87354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STATEMENTS</a:t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3" name="Google Shape;383;p39"/>
          <p:cNvCxnSpPr/>
          <p:nvPr/>
        </p:nvCxnSpPr>
        <p:spPr>
          <a:xfrm>
            <a:off x="781900" y="2822200"/>
            <a:ext cx="56688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9"/>
          <p:cNvCxnSpPr/>
          <p:nvPr/>
        </p:nvCxnSpPr>
        <p:spPr>
          <a:xfrm flipH="1" rot="10800000">
            <a:off x="6707950" y="2822225"/>
            <a:ext cx="1847700" cy="48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 txBox="1"/>
          <p:nvPr>
            <p:ph type="ctrTitle"/>
          </p:nvPr>
        </p:nvSpPr>
        <p:spPr>
          <a:xfrm>
            <a:off x="250600" y="1848350"/>
            <a:ext cx="8520600" cy="155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Diana necesita ver detalles del producto que quiere adquirir porque quiere estar segura de que le quedará bien</a:t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1"/>
          <p:cNvSpPr txBox="1"/>
          <p:nvPr>
            <p:ph type="ctrTitle"/>
          </p:nvPr>
        </p:nvSpPr>
        <p:spPr>
          <a:xfrm>
            <a:off x="250600" y="1835250"/>
            <a:ext cx="8520600" cy="14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Diana necesita encontrar diversas opciones de compra porque no quiere perder tiempo ni dinero</a:t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type="ctrTitle"/>
          </p:nvPr>
        </p:nvSpPr>
        <p:spPr>
          <a:xfrm>
            <a:off x="250600" y="1795950"/>
            <a:ext cx="8520600" cy="155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Diana necesita sentirse segura con su compra para no sentir preocupaciones sobre sus datos personales</a:t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/>
          <p:nvPr>
            <p:ph type="ctrTitle"/>
          </p:nvPr>
        </p:nvSpPr>
        <p:spPr>
          <a:xfrm>
            <a:off x="250600" y="2100750"/>
            <a:ext cx="8520600" cy="155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Diana quisiera encontrar una página web con un diseño visual que comunique el concepto de la marca porque considera importante saber a quién y qué está comprando.</a:t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/>
          <p:nvPr>
            <p:ph type="ctrTitle"/>
          </p:nvPr>
        </p:nvSpPr>
        <p:spPr>
          <a:xfrm>
            <a:off x="-2258750" y="126525"/>
            <a:ext cx="85206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REVIEW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9" name="Google Shape;109;p26"/>
          <p:cNvCxnSpPr/>
          <p:nvPr/>
        </p:nvCxnSpPr>
        <p:spPr>
          <a:xfrm>
            <a:off x="247200" y="1276750"/>
            <a:ext cx="25308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26"/>
          <p:cNvCxnSpPr/>
          <p:nvPr/>
        </p:nvCxnSpPr>
        <p:spPr>
          <a:xfrm>
            <a:off x="3044375" y="1276750"/>
            <a:ext cx="6660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6"/>
          <p:cNvSpPr txBox="1"/>
          <p:nvPr/>
        </p:nvSpPr>
        <p:spPr>
          <a:xfrm>
            <a:off x="452100" y="1506175"/>
            <a:ext cx="25308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BENCHMARK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AFFINITY MAP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ctrTitle"/>
          </p:nvPr>
        </p:nvSpPr>
        <p:spPr>
          <a:xfrm>
            <a:off x="-2258750" y="126525"/>
            <a:ext cx="85206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REVIEW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7" name="Google Shape;117;p27"/>
          <p:cNvCxnSpPr/>
          <p:nvPr/>
        </p:nvCxnSpPr>
        <p:spPr>
          <a:xfrm>
            <a:off x="247200" y="1276750"/>
            <a:ext cx="25308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27"/>
          <p:cNvCxnSpPr/>
          <p:nvPr/>
        </p:nvCxnSpPr>
        <p:spPr>
          <a:xfrm>
            <a:off x="3044375" y="1276750"/>
            <a:ext cx="6660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7"/>
          <p:cNvSpPr txBox="1"/>
          <p:nvPr/>
        </p:nvSpPr>
        <p:spPr>
          <a:xfrm>
            <a:off x="452100" y="1506175"/>
            <a:ext cx="25308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BENCHMARK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AFFINITY MAP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8"/>
          <p:cNvPicPr preferRelativeResize="0"/>
          <p:nvPr/>
        </p:nvPicPr>
        <p:blipFill rotWithShape="1">
          <a:blip r:embed="rId3">
            <a:alphaModFix/>
          </a:blip>
          <a:srcRect b="0" l="0" r="1400" t="13073"/>
          <a:stretch/>
        </p:blipFill>
        <p:spPr>
          <a:xfrm>
            <a:off x="127325" y="317050"/>
            <a:ext cx="4453324" cy="2207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8"/>
          <p:cNvPicPr preferRelativeResize="0"/>
          <p:nvPr/>
        </p:nvPicPr>
        <p:blipFill rotWithShape="1">
          <a:blip r:embed="rId4">
            <a:alphaModFix/>
          </a:blip>
          <a:srcRect b="0" l="1856" r="1971" t="13412"/>
          <a:stretch/>
        </p:blipFill>
        <p:spPr>
          <a:xfrm>
            <a:off x="3091025" y="0"/>
            <a:ext cx="4986323" cy="252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8"/>
          <p:cNvPicPr preferRelativeResize="0"/>
          <p:nvPr/>
        </p:nvPicPr>
        <p:blipFill rotWithShape="1">
          <a:blip r:embed="rId5">
            <a:alphaModFix/>
          </a:blip>
          <a:srcRect b="0" l="0" r="1826" t="13748"/>
          <a:stretch/>
        </p:blipFill>
        <p:spPr>
          <a:xfrm>
            <a:off x="311700" y="2284650"/>
            <a:ext cx="5513026" cy="272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type="ctrTitle"/>
          </p:nvPr>
        </p:nvSpPr>
        <p:spPr>
          <a:xfrm>
            <a:off x="-2258750" y="126525"/>
            <a:ext cx="85206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REVIEW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" name="Google Shape;132;p29"/>
          <p:cNvCxnSpPr/>
          <p:nvPr/>
        </p:nvCxnSpPr>
        <p:spPr>
          <a:xfrm>
            <a:off x="247200" y="1276750"/>
            <a:ext cx="25308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9"/>
          <p:cNvCxnSpPr/>
          <p:nvPr/>
        </p:nvCxnSpPr>
        <p:spPr>
          <a:xfrm>
            <a:off x="3044375" y="1276750"/>
            <a:ext cx="6660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29"/>
          <p:cNvSpPr txBox="1"/>
          <p:nvPr/>
        </p:nvSpPr>
        <p:spPr>
          <a:xfrm>
            <a:off x="452100" y="1506175"/>
            <a:ext cx="25308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BENCHMARK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AFFINITY MAP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250600" y="1835250"/>
            <a:ext cx="8520600" cy="14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/>
          <p:nvPr>
            <p:ph type="ctrTitle"/>
          </p:nvPr>
        </p:nvSpPr>
        <p:spPr>
          <a:xfrm>
            <a:off x="-2258750" y="126525"/>
            <a:ext cx="85206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REVIEW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5" name="Google Shape;145;p31"/>
          <p:cNvCxnSpPr/>
          <p:nvPr/>
        </p:nvCxnSpPr>
        <p:spPr>
          <a:xfrm>
            <a:off x="247200" y="1276750"/>
            <a:ext cx="25308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31"/>
          <p:cNvCxnSpPr/>
          <p:nvPr/>
        </p:nvCxnSpPr>
        <p:spPr>
          <a:xfrm>
            <a:off x="3044375" y="1276750"/>
            <a:ext cx="6660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31"/>
          <p:cNvSpPr txBox="1"/>
          <p:nvPr/>
        </p:nvSpPr>
        <p:spPr>
          <a:xfrm>
            <a:off x="452100" y="1506175"/>
            <a:ext cx="25308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BENCHMARK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AFFINITY MAP</a:t>
            </a:r>
            <a:endParaRPr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CONCLUSIONES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>
            <p:ph type="ctrTitle"/>
          </p:nvPr>
        </p:nvSpPr>
        <p:spPr>
          <a:xfrm>
            <a:off x="250600" y="1835250"/>
            <a:ext cx="8520600" cy="14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/>
          <p:nvPr>
            <p:ph type="ctrTitle"/>
          </p:nvPr>
        </p:nvSpPr>
        <p:spPr>
          <a:xfrm>
            <a:off x="311700" y="1676800"/>
            <a:ext cx="85206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PERSONA</a:t>
            </a:r>
            <a:endParaRPr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Google Shape;158;p33"/>
          <p:cNvCxnSpPr/>
          <p:nvPr/>
        </p:nvCxnSpPr>
        <p:spPr>
          <a:xfrm>
            <a:off x="1130300" y="2827025"/>
            <a:ext cx="47271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33"/>
          <p:cNvCxnSpPr/>
          <p:nvPr/>
        </p:nvCxnSpPr>
        <p:spPr>
          <a:xfrm>
            <a:off x="6143100" y="2827025"/>
            <a:ext cx="19911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531414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